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58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73167" autoAdjust="0"/>
  </p:normalViewPr>
  <p:slideViewPr>
    <p:cSldViewPr>
      <p:cViewPr>
        <p:scale>
          <a:sx n="66" d="100"/>
          <a:sy n="66" d="100"/>
        </p:scale>
        <p:origin x="-1920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06/07/2011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PCl2mKzxCCs" TargetMode="Externa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dirty="0" smtClean="0"/>
              <a:t>Level 2</a:t>
            </a:r>
            <a:br>
              <a:rPr lang="es-ES_tradnl" dirty="0" smtClean="0"/>
            </a:br>
            <a:r>
              <a:rPr lang="es-ES_tradnl" dirty="0"/>
              <a:t/>
            </a:r>
            <a:br>
              <a:rPr lang="es-ES_tradnl" dirty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Student’s name: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3" descr="MCj022205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08" y="1616026"/>
            <a:ext cx="81451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-13387" y="0"/>
            <a:ext cx="9144000" cy="14773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Write the members of the family and sentences that you see on the video, then translate into Spanish.</a:t>
            </a:r>
          </a:p>
          <a:p>
            <a:pPr algn="just"/>
            <a:endParaRPr lang="en-US" dirty="0"/>
          </a:p>
          <a:p>
            <a:pPr algn="ctr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www.youtube.com/watch?v=PCl2mKzxCCs</a:t>
            </a:r>
            <a:r>
              <a:rPr lang="en-US" dirty="0" smtClean="0"/>
              <a:t> </a:t>
            </a:r>
          </a:p>
          <a:p>
            <a:endParaRPr lang="es-CO" dirty="0"/>
          </a:p>
        </p:txBody>
      </p:sp>
      <p:pic>
        <p:nvPicPr>
          <p:cNvPr id="1030" name="Picture 6" descr="C:\Users\PORTATIL\Desktop\Sin títul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8" y="2336106"/>
            <a:ext cx="5336480" cy="346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932043"/>
              </p:ext>
            </p:extLst>
          </p:nvPr>
        </p:nvGraphicFramePr>
        <p:xfrm>
          <a:off x="4283967" y="1477328"/>
          <a:ext cx="487272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6361"/>
                <a:gridCol w="2436361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English - Spanish</a:t>
                      </a:r>
                      <a:endParaRPr lang="es-CO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noProof="0" dirty="0" smtClean="0">
                          <a:latin typeface="Calibri" pitchFamily="34" charset="0"/>
                          <a:cs typeface="Calibri" pitchFamily="34" charset="0"/>
                        </a:rPr>
                        <a:t>Who lives in your house?</a:t>
                      </a:r>
                      <a:endParaRPr lang="en-US" sz="16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>
                          <a:latin typeface="Calibri" pitchFamily="34" charset="0"/>
                          <a:cs typeface="Calibri" pitchFamily="34" charset="0"/>
                        </a:rPr>
                        <a:t>¿Quién vive en su casa?</a:t>
                      </a:r>
                      <a:endParaRPr lang="es-CO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noProof="0" smtClean="0">
                          <a:latin typeface="Calibri" pitchFamily="34" charset="0"/>
                          <a:cs typeface="Calibri" pitchFamily="34" charset="0"/>
                        </a:rPr>
                        <a:t>How big is your</a:t>
                      </a:r>
                      <a:r>
                        <a:rPr lang="en-US" sz="1600" baseline="0" noProof="0" smtClean="0">
                          <a:latin typeface="Calibri" pitchFamily="34" charset="0"/>
                          <a:cs typeface="Calibri" pitchFamily="34" charset="0"/>
                        </a:rPr>
                        <a:t> family</a:t>
                      </a:r>
                      <a:endParaRPr lang="en-US" sz="16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>
                          <a:latin typeface="Calibri" pitchFamily="34" charset="0"/>
                          <a:cs typeface="Calibri" pitchFamily="34" charset="0"/>
                        </a:rPr>
                        <a:t>¿Qué tan grande es su familia?</a:t>
                      </a:r>
                      <a:endParaRPr lang="es-CO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>
                          <a:latin typeface="Calibri" pitchFamily="34" charset="0"/>
                          <a:cs typeface="Calibri" pitchFamily="34" charset="0"/>
                        </a:rPr>
                        <a:t>Aunt </a:t>
                      </a:r>
                      <a:endParaRPr lang="en-US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>
                          <a:latin typeface="Calibri" pitchFamily="34" charset="0"/>
                          <a:cs typeface="Calibri" pitchFamily="34" charset="0"/>
                        </a:rPr>
                        <a:t>Tía </a:t>
                      </a:r>
                      <a:endParaRPr lang="es-CO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latin typeface="Calibri" pitchFamily="34" charset="0"/>
                          <a:cs typeface="Calibri" pitchFamily="34" charset="0"/>
                        </a:rPr>
                        <a:t>uncle</a:t>
                      </a:r>
                      <a:endParaRPr lang="en-US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>
                          <a:latin typeface="Calibri" pitchFamily="34" charset="0"/>
                          <a:cs typeface="Calibri" pitchFamily="34" charset="0"/>
                        </a:rPr>
                        <a:t>Tío</a:t>
                      </a:r>
                      <a:endParaRPr lang="es-CO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501485"/>
              </p:ext>
            </p:extLst>
          </p:nvPr>
        </p:nvGraphicFramePr>
        <p:xfrm>
          <a:off x="1" y="577081"/>
          <a:ext cx="9130612" cy="528675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282653"/>
                <a:gridCol w="2282653"/>
                <a:gridCol w="2282653"/>
                <a:gridCol w="2282653"/>
              </a:tblGrid>
              <a:tr h="279933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AR" sz="1800" i="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es-ES" sz="1800" b="1" i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PHYSICAL</a:t>
                      </a:r>
                      <a:endParaRPr lang="es-C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ES" sz="1800" b="1" i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PERSONALITY</a:t>
                      </a:r>
                      <a:endParaRPr lang="es-CO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08646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400" b="1" i="0" noProof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ENGLISH</a:t>
                      </a:r>
                      <a:endParaRPr lang="en-US" sz="14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="1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SPANISH</a:t>
                      </a:r>
                      <a:endParaRPr lang="es-C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i="0" noProof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ENGLISH</a:t>
                      </a:r>
                      <a:endParaRPr lang="en-US" sz="14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="1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SPANISH</a:t>
                      </a:r>
                      <a:endParaRPr lang="es-C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Fat</a:t>
                      </a:r>
                      <a:endParaRPr lang="en-US" sz="14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gordo</a:t>
                      </a:r>
                      <a:endParaRPr lang="es-C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Hard-working</a:t>
                      </a:r>
                      <a:endParaRPr lang="en-US" sz="14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trabajador</a:t>
                      </a:r>
                      <a:endParaRPr lang="es-C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Thin</a:t>
                      </a:r>
                      <a:endParaRPr lang="en-US" sz="14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delgado</a:t>
                      </a:r>
                      <a:endParaRPr lang="es-C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Lazy</a:t>
                      </a:r>
                      <a:endParaRPr lang="en-US" sz="14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perezoso</a:t>
                      </a:r>
                      <a:endParaRPr lang="es-C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Slim</a:t>
                      </a:r>
                      <a:endParaRPr lang="en-US" sz="14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esbelto</a:t>
                      </a:r>
                      <a:endParaRPr lang="es-C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Sensible</a:t>
                      </a:r>
                      <a:endParaRPr lang="en-US" sz="14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sensato</a:t>
                      </a:r>
                      <a:endParaRPr lang="es-C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Tall</a:t>
                      </a:r>
                      <a:endParaRPr lang="en-US" sz="14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alto</a:t>
                      </a:r>
                      <a:endParaRPr lang="es-C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Fool</a:t>
                      </a:r>
                      <a:endParaRPr lang="en-US" sz="14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insensato</a:t>
                      </a:r>
                      <a:endParaRPr lang="es-C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Short</a:t>
                      </a:r>
                      <a:endParaRPr lang="en-US" sz="14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bajo</a:t>
                      </a:r>
                      <a:endParaRPr lang="es-C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Nice</a:t>
                      </a:r>
                      <a:endParaRPr lang="en-US" sz="14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simpático</a:t>
                      </a:r>
                      <a:endParaRPr lang="es-C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Small</a:t>
                      </a:r>
                      <a:endParaRPr lang="en-US" sz="14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pequeño</a:t>
                      </a:r>
                      <a:endParaRPr lang="es-C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Unpleasant</a:t>
                      </a:r>
                      <a:endParaRPr lang="en-US" sz="14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antipático</a:t>
                      </a:r>
                      <a:endParaRPr lang="es-C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Average height</a:t>
                      </a:r>
                      <a:endParaRPr lang="en-US" sz="14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 estatura media</a:t>
                      </a:r>
                      <a:endParaRPr lang="es-C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careless</a:t>
                      </a:r>
                      <a:endParaRPr lang="en-US" sz="14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descuidado</a:t>
                      </a:r>
                      <a:endParaRPr lang="es-C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Average build</a:t>
                      </a:r>
                      <a:endParaRPr lang="en-US" sz="14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 complexión media</a:t>
                      </a:r>
                      <a:endParaRPr lang="es-C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Absent-minded</a:t>
                      </a:r>
                      <a:endParaRPr lang="en-US" sz="14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despistado</a:t>
                      </a:r>
                      <a:endParaRPr lang="es-C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Athletic</a:t>
                      </a:r>
                      <a:endParaRPr lang="en-US" sz="14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atlético</a:t>
                      </a:r>
                      <a:endParaRPr lang="es-C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Sensitive</a:t>
                      </a:r>
                      <a:endParaRPr lang="en-US" sz="14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sensible</a:t>
                      </a:r>
                      <a:endParaRPr lang="es-C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Weak</a:t>
                      </a:r>
                      <a:endParaRPr lang="en-US" sz="14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débil</a:t>
                      </a:r>
                      <a:endParaRPr lang="es-C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Unkind</a:t>
                      </a:r>
                      <a:endParaRPr lang="en-US" sz="14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cruel</a:t>
                      </a:r>
                      <a:endParaRPr lang="es-C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Attractive</a:t>
                      </a:r>
                      <a:endParaRPr lang="en-US" sz="14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atractivo</a:t>
                      </a:r>
                      <a:endParaRPr lang="es-C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Generous</a:t>
                      </a:r>
                      <a:endParaRPr lang="en-US" sz="14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generoso</a:t>
                      </a:r>
                      <a:endParaRPr lang="es-C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Ugly</a:t>
                      </a:r>
                      <a:endParaRPr lang="en-US" sz="14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feo</a:t>
                      </a:r>
                      <a:endParaRPr lang="es-C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Selfish</a:t>
                      </a:r>
                      <a:endParaRPr lang="en-US" sz="14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egoísta</a:t>
                      </a:r>
                      <a:endParaRPr lang="es-C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Pretty</a:t>
                      </a:r>
                      <a:endParaRPr lang="en-US" sz="14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bonita</a:t>
                      </a:r>
                      <a:endParaRPr lang="es-C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Modest</a:t>
                      </a:r>
                      <a:endParaRPr lang="en-US" sz="14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modesto</a:t>
                      </a:r>
                      <a:endParaRPr lang="es-C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Beautiful</a:t>
                      </a:r>
                      <a:endParaRPr lang="en-US" sz="14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hermoso</a:t>
                      </a:r>
                      <a:endParaRPr lang="es-C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Vain</a:t>
                      </a:r>
                      <a:endParaRPr lang="en-US" sz="14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vanidoso</a:t>
                      </a:r>
                      <a:endParaRPr lang="es-C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Good-looking</a:t>
                      </a:r>
                      <a:endParaRPr lang="en-US" sz="14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bien parecido - atractivo</a:t>
                      </a:r>
                      <a:endParaRPr lang="es-C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Warm</a:t>
                      </a:r>
                      <a:endParaRPr lang="en-US" sz="14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afectuoso</a:t>
                      </a:r>
                      <a:endParaRPr lang="es-C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Young </a:t>
                      </a:r>
                      <a:endParaRPr lang="en-US" sz="14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joven</a:t>
                      </a:r>
                      <a:endParaRPr lang="es-C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Tactful</a:t>
                      </a:r>
                      <a:endParaRPr lang="en-US" sz="14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discreto</a:t>
                      </a:r>
                      <a:endParaRPr lang="es-C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Old </a:t>
                      </a:r>
                      <a:endParaRPr lang="en-US" sz="14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viejo</a:t>
                      </a:r>
                      <a:endParaRPr lang="es-C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Tactless</a:t>
                      </a:r>
                      <a:endParaRPr lang="en-US" sz="14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indiscreto</a:t>
                      </a:r>
                      <a:endParaRPr lang="es-C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Friendly</a:t>
                      </a:r>
                      <a:endParaRPr lang="en-US" sz="14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amigable</a:t>
                      </a:r>
                      <a:endParaRPr lang="es-C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i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noProof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Grumpy </a:t>
                      </a:r>
                      <a:endParaRPr lang="en-US" sz="14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i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malhumorado</a:t>
                      </a:r>
                      <a:endParaRPr lang="es-C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-1" y="0"/>
            <a:ext cx="9130613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Use the next adjectives to describe yourself and 4 members of your family: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60807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854252"/>
              </p:ext>
            </p:extLst>
          </p:nvPr>
        </p:nvGraphicFramePr>
        <p:xfrm>
          <a:off x="1" y="0"/>
          <a:ext cx="9144000" cy="6919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604"/>
                <a:gridCol w="2252024"/>
                <a:gridCol w="722071"/>
                <a:gridCol w="5162301"/>
              </a:tblGrid>
              <a:tr h="5182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dirty="0" smtClean="0"/>
                        <a:t>Family member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dirty="0" smtClean="0"/>
                        <a:t>Adjectives </a:t>
                      </a:r>
                      <a:endParaRPr lang="es-CO" dirty="0"/>
                    </a:p>
                  </a:txBody>
                  <a:tcPr/>
                </a:tc>
              </a:tr>
              <a:tr h="906897">
                <a:tc gridSpan="4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ES_tradnl" dirty="0" smtClean="0"/>
                        <a:t>Example 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898391">
                <a:tc grid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b="1" noProof="0" dirty="0" smtClean="0">
                          <a:solidFill>
                            <a:srgbClr val="0070C0"/>
                          </a:solidFill>
                          <a:latin typeface="Calibri" pitchFamily="34" charset="0"/>
                          <a:cs typeface="Calibri" pitchFamily="34" charset="0"/>
                        </a:rPr>
                        <a:t>My</a:t>
                      </a:r>
                      <a:r>
                        <a:rPr lang="en-US" baseline="0" noProof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b="1" baseline="0" noProof="0" dirty="0" smtClean="0">
                          <a:latin typeface="Calibri" pitchFamily="34" charset="0"/>
                          <a:cs typeface="Calibri" pitchFamily="34" charset="0"/>
                        </a:rPr>
                        <a:t>mother</a:t>
                      </a:r>
                      <a:r>
                        <a:rPr lang="en-US" baseline="0" noProof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b="1" baseline="0" noProof="0" dirty="0" smtClean="0">
                          <a:solidFill>
                            <a:srgbClr val="0070C0"/>
                          </a:solidFill>
                          <a:latin typeface="Calibri" pitchFamily="34" charset="0"/>
                          <a:cs typeface="Calibri" pitchFamily="34" charset="0"/>
                        </a:rPr>
                        <a:t>is </a:t>
                      </a:r>
                      <a:r>
                        <a:rPr lang="en-US" b="1" baseline="0" noProof="0" dirty="0" smtClean="0">
                          <a:latin typeface="Calibri" pitchFamily="34" charset="0"/>
                          <a:cs typeface="Calibri" pitchFamily="34" charset="0"/>
                        </a:rPr>
                        <a:t>small, young, generous, beautiful, friendly, sensitive, absent-minded and hardworking</a:t>
                      </a:r>
                      <a:endParaRPr lang="en-US" b="1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9068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b="1" dirty="0" smtClean="0">
                          <a:solidFill>
                            <a:srgbClr val="0070C0"/>
                          </a:solidFill>
                        </a:rPr>
                        <a:t>My</a:t>
                      </a:r>
                      <a:endParaRPr lang="es-CO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b="1" dirty="0" smtClean="0">
                          <a:solidFill>
                            <a:srgbClr val="0070C0"/>
                          </a:solidFill>
                        </a:rPr>
                        <a:t>Is</a:t>
                      </a:r>
                      <a:endParaRPr lang="es-CO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s-ES_tradnl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</a:tr>
              <a:tr h="9068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b="1" dirty="0" smtClean="0">
                          <a:solidFill>
                            <a:srgbClr val="0070C0"/>
                          </a:solidFill>
                        </a:rPr>
                        <a:t>My</a:t>
                      </a:r>
                      <a:endParaRPr lang="es-CO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b="1" dirty="0" smtClean="0">
                          <a:solidFill>
                            <a:srgbClr val="0070C0"/>
                          </a:solidFill>
                        </a:rPr>
                        <a:t>Is</a:t>
                      </a:r>
                      <a:endParaRPr lang="es-CO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s-ES_tradnl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</a:tr>
              <a:tr h="9068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b="1" dirty="0" smtClean="0">
                          <a:solidFill>
                            <a:srgbClr val="0070C0"/>
                          </a:solidFill>
                        </a:rPr>
                        <a:t>My</a:t>
                      </a:r>
                      <a:endParaRPr lang="es-CO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b="1" dirty="0" smtClean="0">
                          <a:solidFill>
                            <a:srgbClr val="0070C0"/>
                          </a:solidFill>
                        </a:rPr>
                        <a:t>Is</a:t>
                      </a:r>
                      <a:endParaRPr lang="es-CO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s-ES_tradnl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</a:tr>
              <a:tr h="9068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b="1" dirty="0" smtClean="0">
                          <a:solidFill>
                            <a:srgbClr val="0070C0"/>
                          </a:solidFill>
                        </a:rPr>
                        <a:t>My</a:t>
                      </a:r>
                      <a:endParaRPr lang="es-CO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b="1" dirty="0" smtClean="0">
                          <a:solidFill>
                            <a:srgbClr val="0070C0"/>
                          </a:solidFill>
                        </a:rPr>
                        <a:t>Is</a:t>
                      </a:r>
                      <a:endParaRPr lang="es-CO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s-ES_tradnl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</a:tr>
              <a:tr h="906897">
                <a:tc gridSpan="4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ES_tradnl" dirty="0" smtClean="0"/>
                        <a:t>I am . . .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5 Conector recto de flecha"/>
          <p:cNvCxnSpPr/>
          <p:nvPr/>
        </p:nvCxnSpPr>
        <p:spPr>
          <a:xfrm>
            <a:off x="599006" y="90872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4661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367EFC4C-238F-491C-8457-5E369C394673}"/>
</file>

<file path=customXml/itemProps2.xml><?xml version="1.0" encoding="utf-8"?>
<ds:datastoreItem xmlns:ds="http://schemas.openxmlformats.org/officeDocument/2006/customXml" ds:itemID="{22D02F34-A782-408A-8B60-C9B8FCF00522}"/>
</file>

<file path=customXml/itemProps3.xml><?xml version="1.0" encoding="utf-8"?>
<ds:datastoreItem xmlns:ds="http://schemas.openxmlformats.org/officeDocument/2006/customXml" ds:itemID="{E1751335-5F3B-4FB2-8F0C-48CAF6F5B6CB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521</TotalTime>
  <Words>193</Words>
  <Application>Microsoft Office PowerPoint</Application>
  <PresentationFormat>Presentación en pantalla (4:3)</PresentationFormat>
  <Paragraphs>109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Concurrencia</vt:lpstr>
      <vt:lpstr>Level 2   Student’s name: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PORTATIL</cp:lastModifiedBy>
  <cp:revision>91</cp:revision>
  <dcterms:created xsi:type="dcterms:W3CDTF">2009-03-25T12:49:46Z</dcterms:created>
  <dcterms:modified xsi:type="dcterms:W3CDTF">2011-07-06T05:26:35Z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